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711" r:id="rId1"/>
    <p:sldMasterId id="2147483772" r:id="rId2"/>
  </p:sldMasterIdLst>
  <p:notesMasterIdLst>
    <p:notesMasterId r:id="rId28"/>
  </p:notesMasterIdLst>
  <p:sldIdLst>
    <p:sldId id="311" r:id="rId3"/>
    <p:sldId id="312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8" r:id="rId14"/>
    <p:sldId id="269" r:id="rId15"/>
    <p:sldId id="270" r:id="rId16"/>
    <p:sldId id="271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</p:sldIdLst>
  <p:sldSz cx="14630400" cy="8229600"/>
  <p:notesSz cx="8229600" cy="14630400"/>
  <p:embeddedFontLst>
    <p:embeddedFont>
      <p:font typeface="Nunito Sans Bold" panose="020B0604020202020204" charset="0"/>
      <p:bold r:id="rId29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E3AA6CD-67C7-8C2A-D9C5-1BDB17D3C989}" name="Fernando Calabria" initials="FC" userId="e7e2885800b46ec6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47" d="100"/>
          <a:sy n="47" d="100"/>
        </p:scale>
        <p:origin x="102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8/10/relationships/authors" Target="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31664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53CF0D-1E80-8730-4E58-95294BA19B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9AFB8BD-9850-6F97-1B5F-A0602C9638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CBB916-F2E4-A2B7-CDB3-58D815694D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57E7D9-3D7A-AB8D-37E4-FB5E82D7C51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0537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6123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02278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37227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96147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583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37398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8657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66750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2160815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1162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67815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8841436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079093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984037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212577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632745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25600" y="4368800"/>
            <a:ext cx="10972800" cy="2219960"/>
          </a:xfrm>
          <a:prstGeom prst="rect">
            <a:avLst/>
          </a:prstGeom>
        </p:spPr>
        <p:txBody>
          <a:bodyPr anchor="b"/>
          <a:lstStyle>
            <a:lvl1pPr algn="ctr">
              <a:defRPr sz="7200">
                <a:solidFill>
                  <a:srgbClr val="FFC000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25600" y="6705599"/>
            <a:ext cx="10972800" cy="54864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3840">
                <a:solidFill>
                  <a:srgbClr val="FFC000"/>
                </a:solidFill>
                <a:latin typeface="Arial" panose="020B0604020202020204" pitchFamily="34" charset="0"/>
              </a:defRPr>
            </a:lvl1pPr>
            <a:lvl2pPr marL="731520" indent="0" algn="ctr">
              <a:buNone/>
              <a:defRPr sz="3200"/>
            </a:lvl2pPr>
            <a:lvl3pPr marL="1463040" indent="0" algn="ctr">
              <a:buNone/>
              <a:defRPr sz="2880"/>
            </a:lvl3pPr>
            <a:lvl4pPr marL="2194560" indent="0" algn="ctr">
              <a:buNone/>
              <a:defRPr sz="2560"/>
            </a:lvl4pPr>
            <a:lvl5pPr marL="2926080" indent="0" algn="ctr">
              <a:buNone/>
              <a:defRPr sz="2560"/>
            </a:lvl5pPr>
            <a:lvl6pPr marL="3657600" indent="0" algn="ctr">
              <a:buNone/>
              <a:defRPr sz="2560"/>
            </a:lvl6pPr>
            <a:lvl7pPr marL="4389120" indent="0" algn="ctr">
              <a:buNone/>
              <a:defRPr sz="2560"/>
            </a:lvl7pPr>
            <a:lvl8pPr marL="5120640" indent="0" algn="ctr">
              <a:buNone/>
              <a:defRPr sz="2560"/>
            </a:lvl8pPr>
            <a:lvl9pPr marL="5852160" indent="0" algn="ctr">
              <a:buNone/>
              <a:defRPr sz="2560"/>
            </a:lvl9pPr>
          </a:lstStyle>
          <a:p>
            <a:r>
              <a:rPr lang="pt-BR" dirty="0"/>
              <a:t>Clique para editar o estilo do subtítulo Mestre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00D2508-9D11-149E-2157-16C1A5A17542}"/>
              </a:ext>
            </a:extLst>
          </p:cNvPr>
          <p:cNvSpPr txBox="1"/>
          <p:nvPr userDrawn="1"/>
        </p:nvSpPr>
        <p:spPr>
          <a:xfrm>
            <a:off x="1625600" y="7522454"/>
            <a:ext cx="10972800" cy="53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1800" b="1" dirty="0">
                <a:solidFill>
                  <a:schemeClr val="bg1"/>
                </a:solidFill>
                <a:latin typeface="Nunito Sans Bold" pitchFamily="34" charset="0"/>
              </a:rPr>
              <a:t>Luiz Fernando de Menezes </a:t>
            </a:r>
            <a:r>
              <a:rPr lang="en-US" sz="1800" b="1" dirty="0" err="1">
                <a:solidFill>
                  <a:schemeClr val="bg1"/>
                </a:solidFill>
                <a:latin typeface="Nunito Sans Bold" pitchFamily="34" charset="0"/>
              </a:rPr>
              <a:t>Calábria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8235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58812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09163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94367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20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3343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19974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9862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8483" y="7624977"/>
            <a:ext cx="14630400" cy="18161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80" dirty="0">
              <a:latin typeface="Arial" panose="020B0604020202020204" pitchFamily="34" charset="0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7819310"/>
            <a:ext cx="14630400" cy="40230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80" dirty="0">
              <a:latin typeface="Arial" panose="020B0604020202020204" pitchFamily="34" charset="0"/>
            </a:endParaRP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12461837" y="7843931"/>
            <a:ext cx="2047355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60" dirty="0">
                <a:solidFill>
                  <a:schemeClr val="bg1"/>
                </a:solidFill>
                <a:latin typeface="Arial" panose="020B0604020202020204" pitchFamily="34" charset="0"/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7819309"/>
            <a:ext cx="3506088" cy="3877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920" dirty="0">
                <a:solidFill>
                  <a:schemeClr val="bg1"/>
                </a:solidFill>
                <a:latin typeface="Arial" panose="020B0604020202020204" pitchFamily="34" charset="0"/>
              </a:rPr>
              <a:t>Prof. Luiz Fernando Calábria©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6115639" y="7823483"/>
            <a:ext cx="1651414" cy="36317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760" dirty="0">
                <a:solidFill>
                  <a:schemeClr val="bg1"/>
                </a:solidFill>
                <a:latin typeface="Arial" panose="020B0604020202020204" pitchFamily="34" charset="0"/>
              </a:rPr>
              <a:t>@</a:t>
            </a:r>
            <a:r>
              <a:rPr lang="pt-BR" sz="1760" dirty="0" err="1">
                <a:solidFill>
                  <a:schemeClr val="bg1"/>
                </a:solidFill>
                <a:latin typeface="Arial" panose="020B0604020202020204" pitchFamily="34" charset="0"/>
              </a:rPr>
              <a:t>treina_recife</a:t>
            </a:r>
            <a:endParaRPr lang="pt-BR" sz="1760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1544950" y="1097248"/>
            <a:ext cx="12280779" cy="16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25"/>
          <a:stretch>
            <a:fillRect/>
          </a:stretch>
        </p:blipFill>
        <p:spPr>
          <a:xfrm>
            <a:off x="186944" y="93472"/>
            <a:ext cx="1117600" cy="11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610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  <p:sldLayoutId id="2147483723" r:id="rId5"/>
    <p:sldLayoutId id="2147483724" r:id="rId6"/>
    <p:sldLayoutId id="2147483725" r:id="rId7"/>
    <p:sldLayoutId id="2147483726" r:id="rId8"/>
    <p:sldLayoutId id="2147483727" r:id="rId9"/>
    <p:sldLayoutId id="2147483729" r:id="rId10"/>
    <p:sldLayoutId id="2147483730" r:id="rId11"/>
    <p:sldLayoutId id="2147483731" r:id="rId12"/>
    <p:sldLayoutId id="2147483732" r:id="rId13"/>
    <p:sldLayoutId id="2147483735" r:id="rId14"/>
    <p:sldLayoutId id="2147483736" r:id="rId15"/>
    <p:sldLayoutId id="2147483737" r:id="rId16"/>
    <p:sldLayoutId id="2147483738" r:id="rId17"/>
    <p:sldLayoutId id="2147483739" r:id="rId18"/>
    <p:sldLayoutId id="2147483740" r:id="rId19"/>
    <p:sldLayoutId id="2147483741" r:id="rId20"/>
    <p:sldLayoutId id="2147483742" r:id="rId21"/>
    <p:sldLayoutId id="2147483743" r:id="rId22"/>
    <p:sldLayoutId id="2147483744" r:id="rId23"/>
  </p:sldLayoutIdLst>
  <p:hf sldNum="0" hdr="0" ftr="0"/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114800"/>
            <a:ext cx="14630400" cy="4114800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2880" dirty="0">
              <a:latin typeface="Arial" panose="020B0604020202020204" pitchFamily="34" charset="0"/>
            </a:endParaRPr>
          </a:p>
        </p:txBody>
      </p:sp>
      <p:pic>
        <p:nvPicPr>
          <p:cNvPr id="2" name="Imagem 1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8153E6E0-70C4-D264-72C3-57347C48ABD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89438" y="814832"/>
            <a:ext cx="12090680" cy="278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2814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3" r:id="rId1"/>
  </p:sldLayoutIdLst>
  <p:hf sldNum="0" hdr="0" ftr="0"/>
  <p:txStyles>
    <p:titleStyle>
      <a:lvl1pPr algn="l" defTabSz="1463040" rtl="0" eaLnBrk="1" latinLnBrk="0" hangingPunct="1">
        <a:lnSpc>
          <a:spcPct val="90000"/>
        </a:lnSpc>
        <a:spcBef>
          <a:spcPct val="0"/>
        </a:spcBef>
        <a:buNone/>
        <a:defRPr sz="70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5760" indent="-365760" algn="l" defTabSz="1463040" rtl="0" eaLnBrk="1" latinLnBrk="0" hangingPunct="1">
        <a:lnSpc>
          <a:spcPct val="90000"/>
        </a:lnSpc>
        <a:spcBef>
          <a:spcPts val="1600"/>
        </a:spcBef>
        <a:buFont typeface="Arial" panose="020B0604020202020204" pitchFamily="34" charset="0"/>
        <a:buChar char="•"/>
        <a:defRPr sz="4480" kern="1200">
          <a:solidFill>
            <a:schemeClr val="tx1"/>
          </a:solidFill>
          <a:latin typeface="+mn-lt"/>
          <a:ea typeface="+mn-ea"/>
          <a:cs typeface="+mn-cs"/>
        </a:defRPr>
      </a:lvl1pPr>
      <a:lvl2pPr marL="10972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84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5603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329184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402336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75488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48640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6217920" indent="-365760" algn="l" defTabSz="146304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1pPr>
      <a:lvl2pPr marL="7315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4630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3pPr>
      <a:lvl4pPr marL="21945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4pPr>
      <a:lvl5pPr marL="292608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5pPr>
      <a:lvl6pPr marL="365760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6pPr>
      <a:lvl7pPr marL="438912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7pPr>
      <a:lvl8pPr marL="512064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8pPr>
      <a:lvl9pPr marL="5852160" algn="l" defTabSz="1463040" rtl="0" eaLnBrk="1" latinLnBrk="0" hangingPunct="1">
        <a:defRPr sz="28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6BF5FA-3474-A162-D918-D3EA1584D8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5400" b="1" dirty="0" err="1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Aprendizado</a:t>
            </a:r>
            <a:r>
              <a:rPr lang="en-US" sz="5400" b="1" dirty="0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de </a:t>
            </a:r>
            <a:r>
              <a:rPr lang="en-US" sz="5400" b="1" dirty="0" err="1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Máquina</a:t>
            </a:r>
            <a:r>
              <a:rPr lang="en-US" sz="5400" b="1" dirty="0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: </a:t>
            </a:r>
            <a:r>
              <a:rPr lang="en-US" sz="5400" b="1" dirty="0" err="1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Desvendando</a:t>
            </a:r>
            <a:r>
              <a:rPr lang="en-US" sz="5400" b="1" dirty="0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o </a:t>
            </a:r>
            <a:r>
              <a:rPr lang="en-US" sz="5400" b="1" dirty="0" err="1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Coração</a:t>
            </a:r>
            <a:r>
              <a:rPr lang="en-US" sz="5400" b="1" dirty="0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da </a:t>
            </a:r>
            <a:r>
              <a:rPr lang="en-US" sz="5400" b="1" dirty="0" err="1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Inteligência</a:t>
            </a:r>
            <a:r>
              <a:rPr lang="en-US" sz="5400" b="1" dirty="0">
                <a:latin typeface="Nunito Sans Bold" pitchFamily="34" charset="0"/>
                <a:ea typeface="Nunito Sans Bold" pitchFamily="34" charset="-122"/>
                <a:cs typeface="Nunito Sans Bold" pitchFamily="34" charset="-120"/>
              </a:rPr>
              <a:t> Artificial</a:t>
            </a:r>
            <a:endParaRPr lang="pt-BR" sz="54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45CEEDD-C2F0-82AA-35F8-650CEABAF77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3200" b="1" dirty="0" err="1">
                <a:ea typeface="Nunito Sans Bold" pitchFamily="34" charset="-122"/>
                <a:cs typeface="Arial" panose="020B0604020202020204" pitchFamily="34" charset="0"/>
              </a:rPr>
              <a:t>Conceitos</a:t>
            </a:r>
            <a:r>
              <a:rPr lang="en-US" sz="3200" b="1" dirty="0">
                <a:ea typeface="Nunito Sans Bold" pitchFamily="34" charset="-122"/>
                <a:cs typeface="Arial" panose="020B0604020202020204" pitchFamily="34" charset="0"/>
              </a:rPr>
              <a:t> </a:t>
            </a:r>
            <a:r>
              <a:rPr lang="en-US" sz="3200" b="1" dirty="0" err="1">
                <a:ea typeface="Nunito Sans Bold" pitchFamily="34" charset="-122"/>
                <a:cs typeface="Arial" panose="020B0604020202020204" pitchFamily="34" charset="0"/>
              </a:rPr>
              <a:t>Essenciais</a:t>
            </a:r>
            <a:r>
              <a:rPr lang="en-US" sz="3200" b="1" dirty="0">
                <a:ea typeface="Nunito Sans Bold" pitchFamily="34" charset="-122"/>
                <a:cs typeface="Arial" panose="020B0604020202020204" pitchFamily="34" charset="0"/>
              </a:rPr>
              <a:t> para </a:t>
            </a:r>
            <a:r>
              <a:rPr lang="en-US" sz="3200" b="1" dirty="0" err="1">
                <a:ea typeface="Nunito Sans Bold" pitchFamily="34" charset="-122"/>
                <a:cs typeface="Arial" panose="020B0604020202020204" pitchFamily="34" charset="0"/>
              </a:rPr>
              <a:t>Entender</a:t>
            </a:r>
            <a:r>
              <a:rPr lang="en-US" sz="3200" b="1" dirty="0">
                <a:ea typeface="Nunito Sans Bold" pitchFamily="34" charset="-122"/>
                <a:cs typeface="Arial" panose="020B0604020202020204" pitchFamily="34" charset="0"/>
              </a:rPr>
              <a:t> e </a:t>
            </a:r>
            <a:r>
              <a:rPr lang="en-US" sz="3200" b="1" dirty="0" err="1">
                <a:ea typeface="Nunito Sans Bold" pitchFamily="34" charset="-122"/>
                <a:cs typeface="Arial" panose="020B0604020202020204" pitchFamily="34" charset="0"/>
              </a:rPr>
              <a:t>Aplicar</a:t>
            </a:r>
            <a:r>
              <a:rPr lang="en-US" sz="3200" b="1" dirty="0">
                <a:ea typeface="Nunito Sans Bold" pitchFamily="34" charset="-122"/>
                <a:cs typeface="Arial" panose="020B0604020202020204" pitchFamily="34" charset="0"/>
              </a:rPr>
              <a:t> o ML</a:t>
            </a:r>
            <a:endParaRPr lang="en-US" sz="3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0680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86428" y="514350"/>
            <a:ext cx="12206689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Aprendizado Não Supervisionado: Descobrir Padrões</a:t>
            </a:r>
            <a:endParaRPr lang="en-US" sz="3650" dirty="0">
              <a:latin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8070" y="1548608"/>
            <a:ext cx="6339007" cy="7452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Conceito: O modelo trabalha com dados sem rótulos, buscando encontrar estruturas intrínsecas, similaridades ou padrões ocultos.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40449" y="2899354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Objetivo: Agrupar dados semelhantes, reduzir complexidade ou encontrar associações.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6193" y="3923361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Aplicações: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976192" y="4592675"/>
            <a:ext cx="6339007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Agrupamento (Clustering):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Segmentação de clientes.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976191" y="5409611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35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Redução de Dimensionalidade: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Simplificar dados complexos para visualização.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5027" y="1589604"/>
            <a:ext cx="6034924" cy="602248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42937" y="371212"/>
            <a:ext cx="12293674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Aprendizado por Reforço: Aprender por Interação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671" y="1806740"/>
            <a:ext cx="130428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Conceito: Um "agente" aprende a tomar as melhores "ações" em um "ambiente" para maximizar "recompensas" cumulativas ao longo do tempo.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909" y="3313108"/>
            <a:ext cx="4215289" cy="1824276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93909" y="3257269"/>
            <a:ext cx="45720" cy="1824276"/>
          </a:xfrm>
          <a:prstGeom prst="roundRect">
            <a:avLst>
              <a:gd name="adj" fmla="val 18232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60847" y="34784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Processo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13024" y="3907707"/>
            <a:ext cx="3948351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Tenta e erra, recebendo feedback (recompensa/punição) para ajustar sua estratégia.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207556" y="3257269"/>
            <a:ext cx="4215408" cy="1824276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5207556" y="3257269"/>
            <a:ext cx="45720" cy="1824276"/>
          </a:xfrm>
          <a:prstGeom prst="roundRect">
            <a:avLst>
              <a:gd name="adj" fmla="val 18232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474494" y="34784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Componentes-chave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474494" y="3907707"/>
            <a:ext cx="37272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Agente, Ambiente, Estado, Ação, Recompensa.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9621322" y="3257269"/>
            <a:ext cx="4215289" cy="1824276"/>
          </a:xfrm>
          <a:prstGeom prst="roundRect">
            <a:avLst>
              <a:gd name="adj" fmla="val 4569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9621322" y="3257269"/>
            <a:ext cx="45720" cy="1824276"/>
          </a:xfrm>
          <a:prstGeom prst="roundRect">
            <a:avLst>
              <a:gd name="adj" fmla="val 18232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888260" y="347848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Aplicações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888260" y="3907707"/>
            <a:ext cx="37271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Robótica, jogos (AlphaGo), sistemas de recomendação.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87004" y="506731"/>
            <a:ext cx="12195097" cy="59690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Os Dados: Combustível e Desafios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91246" y="1778328"/>
            <a:ext cx="288286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Componentes Essenciais: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091245" y="2286844"/>
            <a:ext cx="4769727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Features (Características/Atributos):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As variáveis de entrada que descrevem cada amostra (ex: idade, renda, tamanho da casa).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1091246" y="3787590"/>
            <a:ext cx="4626508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Labels (Rótulos/Alvos):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A "resposta" ou o valor que o modelo deve aprender a prever no Aprendizado Supervisionado.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1246" y="5283528"/>
            <a:ext cx="4769726" cy="127015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Amostras (Observações):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Cada linha completa do seu dataset, contendo todas as features e, se aplicável, o label.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060003" y="1933407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Desafios Comuns: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060003" y="244192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Qualidade dos dados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060003" y="282887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Quantidade insuficiente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060003" y="321582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Ausência de valores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9060003" y="3602782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Ruído nos dados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060003" y="3989736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Formato</a:t>
            </a: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inadequado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060003" y="437668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Falta de representatividade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78805"/>
            <a:ext cx="5486400" cy="648893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652532" y="542806"/>
            <a:ext cx="12327300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Divisão dos Dados: Treino, Validação e Teste</a:t>
            </a:r>
            <a:endParaRPr lang="en-US" sz="3900" dirty="0">
              <a:latin typeface="Arial" panose="020B0604020202020204" pitchFamily="34" charset="0"/>
            </a:endParaRPr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4575" y="1450707"/>
            <a:ext cx="992267" cy="119074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15200" y="1649065"/>
            <a:ext cx="305181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Dados de Treino (70-80%)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2"/>
          <p:cNvSpPr/>
          <p:nvPr/>
        </p:nvSpPr>
        <p:spPr>
          <a:xfrm>
            <a:off x="7315199" y="2078285"/>
            <a:ext cx="701774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Usados para o modelo "aprender" os padrões nos dados.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4575" y="2641451"/>
            <a:ext cx="992267" cy="146101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15200" y="2839809"/>
            <a:ext cx="345555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Dados de Validação (10-15%)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4"/>
          <p:cNvSpPr/>
          <p:nvPr/>
        </p:nvSpPr>
        <p:spPr>
          <a:xfrm>
            <a:off x="7315200" y="3269029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Usados para ajustar hiperparâmetros do modelo e evitar overfitting durante o desenvolvimento.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24575" y="4102467"/>
            <a:ext cx="992267" cy="146101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15200" y="4300825"/>
            <a:ext cx="295358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Dados de Teste (10-15%)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6"/>
          <p:cNvSpPr/>
          <p:nvPr/>
        </p:nvSpPr>
        <p:spPr>
          <a:xfrm>
            <a:off x="7315200" y="4730045"/>
            <a:ext cx="63657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Usados para avaliar o desempenho final do modelo em dados completamente novos e não vistos.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3" name="Text 7"/>
          <p:cNvSpPr/>
          <p:nvPr/>
        </p:nvSpPr>
        <p:spPr>
          <a:xfrm>
            <a:off x="6124575" y="5779343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Objetivo: Garantir que o modelo generalize bem e não apenas memorize os dados de treino.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773714" y="610810"/>
            <a:ext cx="12173639" cy="4093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200"/>
              </a:lnSpc>
              <a:buNone/>
            </a:pPr>
            <a:r>
              <a:rPr lang="en-US" sz="25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Modelo e Algoritmo: Qual a Diferença?</a:t>
            </a:r>
            <a:endParaRPr lang="en-US" sz="2550" dirty="0">
              <a:latin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623265" y="1432798"/>
            <a:ext cx="163782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Algoritmo de ML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516493" y="1865173"/>
            <a:ext cx="5926837" cy="6907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É a "receita" ou o conjunto de instruções passo a passo que o computador segue para aprender o modelo a partir dos dados.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6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590" y="3544478"/>
            <a:ext cx="4749635" cy="3212322"/>
          </a:xfrm>
          <a:prstGeom prst="rect">
            <a:avLst/>
          </a:prstGeom>
        </p:spPr>
      </p:pic>
      <p:sp>
        <p:nvSpPr>
          <p:cNvPr id="7" name="Text 4"/>
          <p:cNvSpPr/>
          <p:nvPr/>
        </p:nvSpPr>
        <p:spPr>
          <a:xfrm>
            <a:off x="7482602" y="1460592"/>
            <a:ext cx="1637824" cy="2047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6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Modelo de ML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482602" y="2834657"/>
            <a:ext cx="6259979" cy="41933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É a "caixa preta" ou "função" que mapeia as entradas</a:t>
            </a:r>
          </a:p>
          <a:p>
            <a:pPr marL="0" indent="0" algn="just">
              <a:lnSpc>
                <a:spcPts val="16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para as saídas desejadas após o treinamento.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0435" y="3490089"/>
            <a:ext cx="4799864" cy="3176871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BF4256FF-C273-1C95-90D3-78038CB5FE0D}"/>
              </a:ext>
            </a:extLst>
          </p:cNvPr>
          <p:cNvSpPr txBox="1"/>
          <p:nvPr/>
        </p:nvSpPr>
        <p:spPr>
          <a:xfrm>
            <a:off x="465635" y="2943654"/>
            <a:ext cx="5823523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Ex: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Regressão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Linear, K-Means,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Árvore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Decisão</a:t>
            </a:r>
            <a:endParaRPr lang="en-US" sz="1800" dirty="0">
              <a:latin typeface="Arial" panose="020B060402020202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7378F934-EEF8-B4C6-0C10-E30C2761845C}"/>
              </a:ext>
            </a:extLst>
          </p:cNvPr>
          <p:cNvSpPr txBox="1"/>
          <p:nvPr/>
        </p:nvSpPr>
        <p:spPr>
          <a:xfrm>
            <a:off x="7417538" y="1793453"/>
            <a:ext cx="647921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É 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resultado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aprendizado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algoritmo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 É 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representação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matemática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ou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computacional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dos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padrões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encontrados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nos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dados</a:t>
            </a:r>
            <a:endParaRPr lang="pt-BR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1145754"/>
            <a:ext cx="5486400" cy="643385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7579" y="468290"/>
            <a:ext cx="12227573" cy="6774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Desafios Fundamentais: Viés vs. Variância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86171" y="1818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Viés (Bias)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86171" y="2327331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 causado por suposições simplificadoras do modelo. Leva a subajuste (underfitting) – o modelo é muito simples e não captura os padrões.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814055" y="181881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Variância (Variance)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814055" y="2327331"/>
            <a:ext cx="3536156" cy="15876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 causado pela sensibilidade do modelo a pequenas flutuações nos dados de treino. Leva a sobreajuste (overfitting) – o modelo memoriza o ruído e não generaliza bem.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93790" y="5138927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 objetivo é encontrar um equilíbrio para obter o melhor desempenho em dados novos.</a:t>
            </a:r>
            <a:endParaRPr lang="en-US" sz="24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46860" y="503309"/>
            <a:ext cx="9657294" cy="4973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Regressão: Previsão de Valores</a:t>
            </a:r>
            <a:endParaRPr lang="en-US" sz="3100" dirty="0">
              <a:latin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1631394" y="1368416"/>
            <a:ext cx="3995380" cy="3979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Exemplo: Regressão Linear</a:t>
            </a:r>
            <a:endParaRPr lang="en-US" sz="2500" dirty="0">
              <a:latin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36628" y="1953578"/>
            <a:ext cx="5414316" cy="12076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just">
              <a:lnSpc>
                <a:spcPts val="2000"/>
              </a:lnSpc>
              <a:buNone/>
            </a:pP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672407" y="2944691"/>
            <a:ext cx="6484501" cy="254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 dos algoritmos mais simples.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672407" y="3342598"/>
            <a:ext cx="6484501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Ideia: Encontrar a "melhor linha reta" que descreve a relação entre as features e o valor alvo.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13512" y="3962773"/>
            <a:ext cx="6484501" cy="5093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0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Fórmula: y = ax + b (onde y é a previsão, x a feature, a a inclinação, b o intercepto). O algoritmo aprende a e b.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708187" y="5030235"/>
            <a:ext cx="6817723" cy="201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Aplicações: Previsão de demanda, análise de tendência.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7061" y="1275517"/>
            <a:ext cx="6484501" cy="6315106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F54E5319-27EE-1FC7-36D1-CB46DF7D2721}"/>
              </a:ext>
            </a:extLst>
          </p:cNvPr>
          <p:cNvSpPr txBox="1"/>
          <p:nvPr/>
        </p:nvSpPr>
        <p:spPr>
          <a:xfrm>
            <a:off x="518838" y="2020061"/>
            <a:ext cx="6602290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000"/>
              </a:lnSpc>
              <a:buNone/>
            </a:pP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Objetivo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: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Prever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um valor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numérico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contínuo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(ex: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preço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temperatura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idade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).</a:t>
            </a:r>
            <a:endParaRPr 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67107" y="563372"/>
            <a:ext cx="5444966" cy="3970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r>
              <a:rPr lang="en-US" sz="25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Classificação: Previsão de Categorias</a:t>
            </a:r>
            <a:endParaRPr lang="en-US" sz="2500" dirty="0">
              <a:latin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2533662" y="1563171"/>
            <a:ext cx="158805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Regressão Logística</a:t>
            </a:r>
            <a:endParaRPr lang="en-US" sz="2400" dirty="0">
              <a:latin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205" y="3724764"/>
            <a:ext cx="3569427" cy="3569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173614" y="1662409"/>
            <a:ext cx="1588056" cy="1984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55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Árvores de Decisão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599996" y="2160319"/>
            <a:ext cx="5876772" cy="4064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Modelos intuitivos que tomam decisões sequenciais com base em features, formando uma estrutura de árvore.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73614" y="3724764"/>
            <a:ext cx="3478474" cy="3478474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1EAD5758-D81A-3555-00B1-DA7FE24BBD11}"/>
              </a:ext>
            </a:extLst>
          </p:cNvPr>
          <p:cNvSpPr txBox="1"/>
          <p:nvPr/>
        </p:nvSpPr>
        <p:spPr>
          <a:xfrm>
            <a:off x="2025878" y="2118308"/>
            <a:ext cx="4555676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buNone/>
            </a:pP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Apesar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nome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, é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para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classificação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Calcula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probabilidade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amostra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pertencer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classe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 Usa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uma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função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Sigmoide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para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mapear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para 0-1.</a:t>
            </a:r>
            <a:endParaRPr 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58417" y="362423"/>
            <a:ext cx="12449978" cy="6430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2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Como o Modelo "Aprende": Função de Custo e Otimização</a:t>
            </a:r>
            <a:endParaRPr lang="en-US" sz="32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558417" y="1552475"/>
            <a:ext cx="4340781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Função de Custo (ou Função de Perda)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62363" y="3175682"/>
            <a:ext cx="6294358" cy="312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Objetivo do ML: Minimizar essa função de custo.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102603" y="1637747"/>
            <a:ext cx="2444710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Otimização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550249" y="2289249"/>
            <a:ext cx="538238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 processo de ajustar iterativamente os parâmetros do modelo para reduzir a função de custo.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982101" y="4435509"/>
            <a:ext cx="2657594" cy="305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Gradiente</a:t>
            </a:r>
            <a:r>
              <a:rPr lang="en-US" sz="1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 Descendente</a:t>
            </a:r>
            <a:endParaRPr lang="en-US" sz="190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866719" y="4975122"/>
            <a:ext cx="13065919" cy="6257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 algoritmo comum de otimização que ajusta os parâmetros "passo a passo" na direção da maior inclinação negativa da função de custo (ladeira abaixo).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98BE50B-B906-8C3E-803C-93BD43FB6A15}"/>
              </a:ext>
            </a:extLst>
          </p:cNvPr>
          <p:cNvSpPr txBox="1"/>
          <p:nvPr/>
        </p:nvSpPr>
        <p:spPr>
          <a:xfrm>
            <a:off x="697762" y="2271894"/>
            <a:ext cx="6558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l">
              <a:buNone/>
            </a:pP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Mede o "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" do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 Quanto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maior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maior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custo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</a:t>
            </a:r>
            <a:endParaRPr lang="en-US" sz="18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1856"/>
            <a:ext cx="4074337" cy="611150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73619" y="479612"/>
            <a:ext cx="12432902" cy="5892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350"/>
              </a:lnSpc>
              <a:buNone/>
            </a:pPr>
            <a:r>
              <a:rPr lang="en-US" sz="35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Avaliando Modelos de Classificação: Métricas Essenciais</a:t>
            </a:r>
            <a:endParaRPr lang="en-US" sz="35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196783" y="1505460"/>
            <a:ext cx="2423041" cy="589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%</a:t>
            </a:r>
            <a:endParaRPr lang="en-US" sz="460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292152" y="2317704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Acurácia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196783" y="2703705"/>
            <a:ext cx="2927031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Proporção de previsões corretas (pode ser enganosa em dados desbalanceados).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8846820" y="1487805"/>
            <a:ext cx="2423041" cy="589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%</a:t>
            </a:r>
            <a:endParaRPr lang="en-US" sz="46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8942189" y="2317704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Precisão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8846820" y="2686050"/>
            <a:ext cx="2822413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Dos positivos que o modelo previu, quantos são realmente positivos. (Minimiza Falsos Positivos).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246896" y="4324708"/>
            <a:ext cx="2423041" cy="589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%</a:t>
            </a:r>
            <a:endParaRPr lang="en-US" sz="4600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342265" y="5136952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Recall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246896" y="5522953"/>
            <a:ext cx="3185262" cy="14287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Dos positivos reais, quantos o modelo identificou corretamente. (Minimiza Falsos Negativos).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846820" y="4571227"/>
            <a:ext cx="2423041" cy="5892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60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%</a:t>
            </a:r>
            <a:endParaRPr lang="en-US" sz="4600" dirty="0">
              <a:latin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8942189" y="5383471"/>
            <a:ext cx="2232303" cy="2789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15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F1-Score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8846820" y="5769472"/>
            <a:ext cx="3311510" cy="8572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2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Média harmônica entre Precisão e Recall, útil para dados desbalanceados.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B416A5-5CA7-F61C-04D2-089A0612FB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">
            <a:extLst>
              <a:ext uri="{FF2B5EF4-FFF2-40B4-BE49-F238E27FC236}">
                <a16:creationId xmlns:a16="http://schemas.microsoft.com/office/drawing/2014/main" id="{1D1FC2F8-DE39-4E35-AB63-E2667BC99779}"/>
              </a:ext>
            </a:extLst>
          </p:cNvPr>
          <p:cNvSpPr/>
          <p:nvPr/>
        </p:nvSpPr>
        <p:spPr>
          <a:xfrm>
            <a:off x="1542362" y="3355777"/>
            <a:ext cx="12370066" cy="38239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sz="2400" b="1" dirty="0">
              <a:latin typeface="Arial" panose="020B0604020202020204" pitchFamily="34" charset="0"/>
            </a:endParaRPr>
          </a:p>
        </p:txBody>
      </p:sp>
      <p:sp>
        <p:nvSpPr>
          <p:cNvPr id="16" name="Shape 1">
            <a:extLst>
              <a:ext uri="{FF2B5EF4-FFF2-40B4-BE49-F238E27FC236}">
                <a16:creationId xmlns:a16="http://schemas.microsoft.com/office/drawing/2014/main" id="{04FA1DDF-C1BE-9490-AC1C-F5C19FBCD53A}"/>
              </a:ext>
            </a:extLst>
          </p:cNvPr>
          <p:cNvSpPr/>
          <p:nvPr/>
        </p:nvSpPr>
        <p:spPr>
          <a:xfrm>
            <a:off x="1515096" y="1748235"/>
            <a:ext cx="12444744" cy="14762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r>
              <a:rPr lang="pt-BR" sz="2400" b="1" dirty="0">
                <a:latin typeface="Arial" panose="020B0604020202020204" pitchFamily="34" charset="0"/>
              </a:rPr>
              <a:t>Definição:</a:t>
            </a:r>
          </a:p>
        </p:txBody>
      </p:sp>
      <p:sp>
        <p:nvSpPr>
          <p:cNvPr id="3" name="Text 0">
            <a:extLst>
              <a:ext uri="{FF2B5EF4-FFF2-40B4-BE49-F238E27FC236}">
                <a16:creationId xmlns:a16="http://schemas.microsoft.com/office/drawing/2014/main" id="{CD8A4157-A5EC-4DF0-062F-DD8DF869E964}"/>
              </a:ext>
            </a:extLst>
          </p:cNvPr>
          <p:cNvSpPr/>
          <p:nvPr/>
        </p:nvSpPr>
        <p:spPr>
          <a:xfrm>
            <a:off x="1542361" y="426005"/>
            <a:ext cx="122942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 Que é </a:t>
            </a:r>
            <a:r>
              <a:rPr lang="en-US" sz="3900" b="1" dirty="0" err="1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Ciência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6" name="Text 3">
            <a:extLst>
              <a:ext uri="{FF2B5EF4-FFF2-40B4-BE49-F238E27FC236}">
                <a16:creationId xmlns:a16="http://schemas.microsoft.com/office/drawing/2014/main" id="{FFEB4AC3-0F70-D700-E524-4C9D56292A28}"/>
              </a:ext>
            </a:extLst>
          </p:cNvPr>
          <p:cNvSpPr/>
          <p:nvPr/>
        </p:nvSpPr>
        <p:spPr>
          <a:xfrm>
            <a:off x="918488" y="4934783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71028C1F-25C7-4A33-D320-651F5F790C4F}"/>
              </a:ext>
            </a:extLst>
          </p:cNvPr>
          <p:cNvSpPr/>
          <p:nvPr/>
        </p:nvSpPr>
        <p:spPr>
          <a:xfrm>
            <a:off x="7620357" y="48738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78C34D9-909E-395C-AD4D-CFF6FBCB5773}"/>
              </a:ext>
            </a:extLst>
          </p:cNvPr>
          <p:cNvSpPr txBox="1"/>
          <p:nvPr/>
        </p:nvSpPr>
        <p:spPr>
          <a:xfrm>
            <a:off x="1542361" y="2342669"/>
            <a:ext cx="123700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4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Um empreendimento sistemático que constrói e organiza conhecimento na forma de explicações e previsões testáveis sobre o universo.</a:t>
            </a:r>
            <a:endParaRPr lang="pt-BR" sz="24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4EEC4C13-AFC4-26A2-3C0D-498113DED1B1}"/>
              </a:ext>
            </a:extLst>
          </p:cNvPr>
          <p:cNvSpPr txBox="1"/>
          <p:nvPr/>
        </p:nvSpPr>
        <p:spPr>
          <a:xfrm>
            <a:off x="1397905" y="3452815"/>
            <a:ext cx="12583159" cy="36448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15000"/>
              </a:lnSpc>
              <a:spcAft>
                <a:spcPts val="80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Características Fundamentais:</a:t>
            </a:r>
            <a:endParaRPr lang="pt-BR" sz="2400" kern="100" dirty="0">
              <a:effectLst/>
              <a:latin typeface="Arial" panose="020B0604020202020204" pitchFamily="34" charset="0"/>
              <a:ea typeface="Aptos" panose="020B00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Empírica</a:t>
            </a:r>
            <a:r>
              <a:rPr lang="pt-BR" sz="2400" b="1" u="sng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pt-BR" sz="2400" u="sng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pt-BR" sz="2400" b="1" i="1" u="sng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Baseada na observação e experimentação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Objetiva: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Busca a verdade com o mínimo de viés pessoal.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Testável (Falseável):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Suas hipóteses podem ser comprovadas ou refutadas.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 err="1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Auto-corretiva</a:t>
            </a: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: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Adapta-se e evolui com novas evidências.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Replicável: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Experimentos e resultados podem ser reproduzidos por outros.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SzPts val="1000"/>
              <a:buFont typeface="Courier New" panose="02070309020205020404" pitchFamily="49" charset="0"/>
              <a:buChar char="o"/>
              <a:tabLst>
                <a:tab pos="914400" algn="l"/>
              </a:tabLst>
            </a:pPr>
            <a:r>
              <a:rPr lang="pt-BR" sz="2400" b="1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Racional:</a:t>
            </a:r>
            <a:r>
              <a:rPr lang="pt-BR" sz="2400" kern="100" dirty="0">
                <a:effectLst/>
                <a:latin typeface="Arial" panose="020B06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Usa lógica e raciocínio para interpretar dados.</a:t>
            </a:r>
          </a:p>
        </p:txBody>
      </p:sp>
    </p:spTree>
    <p:extLst>
      <p:ext uri="{BB962C8B-B14F-4D97-AF65-F5344CB8AC3E}">
        <p14:creationId xmlns:p14="http://schemas.microsoft.com/office/powerpoint/2010/main" val="5723702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9746" y="1200653"/>
            <a:ext cx="4268973" cy="648588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47037" y="478036"/>
            <a:ext cx="12387919" cy="5259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50"/>
              </a:lnSpc>
              <a:buNone/>
            </a:pPr>
            <a:r>
              <a:rPr lang="en-US" sz="3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Matriz de Confusão: Detalhando a Performance</a:t>
            </a:r>
            <a:endParaRPr lang="en-US" sz="34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374309" y="1298402"/>
            <a:ext cx="9479914" cy="556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Uma tabela que resume o desempenho de um algoritmo de classificação, mostrando as contagens de previsões corretas e incorretas.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4346318" y="2149103"/>
            <a:ext cx="7753112" cy="1047393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543009" y="2345794"/>
            <a:ext cx="2476976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Verdadeiro Positivo (VP)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543009" y="2721674"/>
            <a:ext cx="735972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Previu Positivo, era Positivo.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4346318" y="3370327"/>
            <a:ext cx="7753112" cy="1047393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543009" y="3567018"/>
            <a:ext cx="2607469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Verdadeiro Negativo (VN)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543009" y="3942898"/>
            <a:ext cx="735972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Previu Negativo, era Negativo.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4346318" y="4591551"/>
            <a:ext cx="7753112" cy="1047393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543009" y="4788242"/>
            <a:ext cx="217336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Falso Positivo (FP)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543009" y="5164123"/>
            <a:ext cx="735972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Previu Positivo, era Negativo (Erro Tipo I).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4" name="Shape 11"/>
          <p:cNvSpPr/>
          <p:nvPr/>
        </p:nvSpPr>
        <p:spPr>
          <a:xfrm>
            <a:off x="4346318" y="5812775"/>
            <a:ext cx="7753112" cy="1047393"/>
          </a:xfrm>
          <a:prstGeom prst="roundRect">
            <a:avLst>
              <a:gd name="adj" fmla="val 6972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4543009" y="6009466"/>
            <a:ext cx="2173367" cy="27158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Falso Negativo (FN)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4543009" y="6385347"/>
            <a:ext cx="7359729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Previu Negativo, era Positivo (Erro Tipo II).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4432788" y="7154610"/>
            <a:ext cx="7753112" cy="2781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 base para o cálculo de Precision, Recall, etc.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713506" y="476023"/>
            <a:ext cx="986468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Avaliando Modelos de Regressão: Métricas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846953" y="2313472"/>
            <a:ext cx="6422231" cy="1510771"/>
          </a:xfrm>
          <a:prstGeom prst="roundRect">
            <a:avLst>
              <a:gd name="adj" fmla="val 7194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185530" y="2519451"/>
            <a:ext cx="2959958" cy="25110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Erro Absoluto Médio (MAE)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467541" y="2332874"/>
            <a:ext cx="6422231" cy="1470471"/>
          </a:xfrm>
          <a:prstGeom prst="roundRect">
            <a:avLst>
              <a:gd name="adj" fmla="val 7194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673520" y="2519452"/>
            <a:ext cx="33578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Erro Quadrático Médio (MSE)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73520" y="2948672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793791" y="4186684"/>
            <a:ext cx="6422231" cy="1730792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99769" y="4392662"/>
            <a:ext cx="443888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Raiz do Erro Quadrático Médio (RMSE)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467540" y="4186684"/>
            <a:ext cx="6422231" cy="1672312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683380" y="430184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R-quadrado (R²)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625715" y="4840579"/>
            <a:ext cx="580429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Mede a proporção da variância na variável dependente que é previsível a partir das variáveis independentes.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4A85705D-80F5-8FAD-EBB2-7F771DBFA10B}"/>
              </a:ext>
            </a:extLst>
          </p:cNvPr>
          <p:cNvSpPr txBox="1"/>
          <p:nvPr/>
        </p:nvSpPr>
        <p:spPr>
          <a:xfrm>
            <a:off x="1058094" y="2937766"/>
            <a:ext cx="5789427" cy="71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Média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valores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absolutos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fácil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interpretar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FC09CD04-8A3F-D049-FF76-D7BE1EDE4E69}"/>
              </a:ext>
            </a:extLst>
          </p:cNvPr>
          <p:cNvSpPr txBox="1"/>
          <p:nvPr/>
        </p:nvSpPr>
        <p:spPr>
          <a:xfrm>
            <a:off x="7683380" y="2895834"/>
            <a:ext cx="6000414" cy="7117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Média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dos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quadrado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(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penaliza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maiores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35562FBC-BF6B-761E-0F21-A534A2FC6297}"/>
              </a:ext>
            </a:extLst>
          </p:cNvPr>
          <p:cNvSpPr txBox="1"/>
          <p:nvPr/>
        </p:nvSpPr>
        <p:spPr>
          <a:xfrm>
            <a:off x="920025" y="4849074"/>
            <a:ext cx="6065566" cy="7059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Raiz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quadrada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MSE (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mesma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unidade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da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variável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alvo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).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18437"/>
            <a:ext cx="4146699" cy="622004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65289" y="415587"/>
            <a:ext cx="12278941" cy="70449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Pré-processamento e Engenharia de Features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4679990" y="1853012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Pré-processamento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679990" y="2351647"/>
            <a:ext cx="3536156" cy="6449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Limpeza e preparação dos dados brutos.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679990" y="3175201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Tratamento de valores ausentes, outliers.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4679990" y="3879693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Normalização e Escalonamento de dados.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888088" y="1853012"/>
            <a:ext cx="2711053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Engenharia de Features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888087" y="2361527"/>
            <a:ext cx="3668425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Criação de novas variáveis mais informativas a partir das existentes ou de dados brutos.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888088" y="3769242"/>
            <a:ext cx="3536156" cy="35857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Crucial para melhorar o desempenho do modelo.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9888087" y="4597915"/>
            <a:ext cx="3536156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just">
              <a:lnSpc>
                <a:spcPts val="2500"/>
              </a:lnSpc>
              <a:buSzPct val="10000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Ex: Combinar colunas, extrair dia da semana de uma data.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2531" y="1355650"/>
            <a:ext cx="4196317" cy="629447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73618" y="463391"/>
            <a:ext cx="12310839" cy="4662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Seleção e Ajuste de Modelos (Hiperparâmetros)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394597" y="1428858"/>
            <a:ext cx="198358" cy="1190744"/>
          </a:xfrm>
          <a:prstGeom prst="roundRect">
            <a:avLst>
              <a:gd name="adj" fmla="val 4202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4791313" y="162721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Seleção de Modelo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4791313" y="2056437"/>
            <a:ext cx="715970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Escolher o algoritmo de ML mais adequado para o problema e os dados.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4692253" y="2817961"/>
            <a:ext cx="198358" cy="1778556"/>
          </a:xfrm>
          <a:prstGeom prst="roundRect">
            <a:avLst>
              <a:gd name="adj" fmla="val 4202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5088969" y="3016319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Hiperparâmetros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5088969" y="3504577"/>
            <a:ext cx="8499440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Configurações do algoritmo que não são aprendidas a partir dos dados, mas são definidas antes do treinamento (ex: número de árvores numa Random Forest, 'k' no K-Means).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4989909" y="4794874"/>
            <a:ext cx="198358" cy="1778556"/>
          </a:xfrm>
          <a:prstGeom prst="roundRect">
            <a:avLst>
              <a:gd name="adj" fmla="val 4202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386625" y="4993232"/>
            <a:ext cx="415170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Ajuste de Hiperparâmetros (Tuning)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5386625" y="5422453"/>
            <a:ext cx="8201784" cy="9526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Processo de encontrar a melhor combinação de hiperparâmetros para otimizar o desempenho do modelo (usando dados de validação).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8008" y="1157143"/>
            <a:ext cx="4272875" cy="641404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15140" y="470535"/>
            <a:ext cx="12168962" cy="5839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200"/>
              </a:lnSpc>
              <a:buNone/>
            </a:pPr>
            <a:r>
              <a:rPr lang="en-US" sz="33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Pipelines de ML: Organizando o Fluxo de Trabalho</a:t>
            </a:r>
            <a:endParaRPr lang="en-US" sz="335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684489" y="1345622"/>
            <a:ext cx="9230371" cy="5474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Conceito: Uma sequência de etapas encadeadas (ex: pré-processamento, engenharia de features, treinamento do modelo) que formam um fluxo de trabalho completo.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64234" y="2377755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Benefícios</a:t>
            </a:r>
            <a:r>
              <a:rPr lang="en-US" sz="16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:</a:t>
            </a:r>
            <a:endParaRPr lang="en-US" sz="1650" dirty="0">
              <a:latin typeface="Arial" panose="020B0604020202020204" pitchFamily="34" charset="0"/>
            </a:endParaRPr>
          </a:p>
        </p:txBody>
      </p:sp>
      <p:sp>
        <p:nvSpPr>
          <p:cNvPr id="6" name="Shape 3"/>
          <p:cNvSpPr/>
          <p:nvPr/>
        </p:nvSpPr>
        <p:spPr>
          <a:xfrm>
            <a:off x="764234" y="2901869"/>
            <a:ext cx="7775019" cy="103167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58187" y="3095821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Automatização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58187" y="3465868"/>
            <a:ext cx="738711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Automatiza o processo completo de ML.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684489" y="4093207"/>
            <a:ext cx="7775019" cy="103167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58187" y="4298591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Consistência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878441" y="4668619"/>
            <a:ext cx="738711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Garante que todas as etapas sejam aplicadas da mesma forma.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2" name="Shape 9"/>
          <p:cNvSpPr/>
          <p:nvPr/>
        </p:nvSpPr>
        <p:spPr>
          <a:xfrm>
            <a:off x="764234" y="5307407"/>
            <a:ext cx="7775019" cy="103167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958187" y="5501360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Prevenção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958187" y="5871406"/>
            <a:ext cx="738711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Evita vazamento de dados entre etapas.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764233" y="6441716"/>
            <a:ext cx="7775019" cy="1031677"/>
          </a:xfrm>
          <a:prstGeom prst="roundRect">
            <a:avLst>
              <a:gd name="adj" fmla="val 6967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6" name="Text 13"/>
          <p:cNvSpPr/>
          <p:nvPr/>
        </p:nvSpPr>
        <p:spPr>
          <a:xfrm>
            <a:off x="958187" y="6704129"/>
            <a:ext cx="2139196" cy="2674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Reprodutibilidade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7" name="Text 14"/>
          <p:cNvSpPr/>
          <p:nvPr/>
        </p:nvSpPr>
        <p:spPr>
          <a:xfrm>
            <a:off x="958187" y="7074176"/>
            <a:ext cx="7387114" cy="2737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Facilita a reprodução e implantação do modelo.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63685"/>
            <a:ext cx="4180855" cy="627155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589567" y="430530"/>
            <a:ext cx="11641968" cy="4893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Desafios e Considerações Éticas em ML</a:t>
            </a:r>
            <a:endParaRPr lang="en-US" sz="3050" dirty="0">
              <a:latin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4969669" y="1363685"/>
            <a:ext cx="7891463" cy="1543764"/>
          </a:xfrm>
          <a:prstGeom prst="roundRect">
            <a:avLst>
              <a:gd name="adj" fmla="val 426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5028188" y="1480901"/>
            <a:ext cx="469702" cy="469702"/>
          </a:xfrm>
          <a:prstGeom prst="roundRect">
            <a:avLst>
              <a:gd name="adj" fmla="val 1946571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7371" y="1583652"/>
            <a:ext cx="211336" cy="26420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718963" y="1583593"/>
            <a:ext cx="195738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Viés e Discriminação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4969668" y="3064017"/>
            <a:ext cx="7891463" cy="1230608"/>
          </a:xfrm>
          <a:prstGeom prst="roundRect">
            <a:avLst>
              <a:gd name="adj" fmla="val 426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0" name="Shape 6"/>
          <p:cNvSpPr/>
          <p:nvPr/>
        </p:nvSpPr>
        <p:spPr>
          <a:xfrm>
            <a:off x="5028188" y="3098090"/>
            <a:ext cx="469702" cy="469702"/>
          </a:xfrm>
          <a:prstGeom prst="roundRect">
            <a:avLst>
              <a:gd name="adj" fmla="val 1946571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7371" y="3200841"/>
            <a:ext cx="211336" cy="26420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5718963" y="3176471"/>
            <a:ext cx="2218730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Privacidade e Segurança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4" name="Shape 9"/>
          <p:cNvSpPr/>
          <p:nvPr/>
        </p:nvSpPr>
        <p:spPr>
          <a:xfrm>
            <a:off x="4969667" y="4420690"/>
            <a:ext cx="7891463" cy="1543764"/>
          </a:xfrm>
          <a:prstGeom prst="roundRect">
            <a:avLst>
              <a:gd name="adj" fmla="val 426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5" name="Shape 10"/>
          <p:cNvSpPr/>
          <p:nvPr/>
        </p:nvSpPr>
        <p:spPr>
          <a:xfrm>
            <a:off x="5028188" y="4537116"/>
            <a:ext cx="469702" cy="469702"/>
          </a:xfrm>
          <a:prstGeom prst="roundRect">
            <a:avLst>
              <a:gd name="adj" fmla="val 1946571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57371" y="4639867"/>
            <a:ext cx="211336" cy="26420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5718963" y="4607770"/>
            <a:ext cx="195738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Explicabilidade (XAI)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19" name="Shape 13"/>
          <p:cNvSpPr/>
          <p:nvPr/>
        </p:nvSpPr>
        <p:spPr>
          <a:xfrm>
            <a:off x="4969666" y="6067205"/>
            <a:ext cx="7891463" cy="1410490"/>
          </a:xfrm>
          <a:prstGeom prst="roundRect">
            <a:avLst>
              <a:gd name="adj" fmla="val 426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20" name="Shape 14"/>
          <p:cNvSpPr/>
          <p:nvPr/>
        </p:nvSpPr>
        <p:spPr>
          <a:xfrm>
            <a:off x="5028188" y="6171316"/>
            <a:ext cx="469702" cy="469702"/>
          </a:xfrm>
          <a:prstGeom prst="roundRect">
            <a:avLst>
              <a:gd name="adj" fmla="val 19465716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57371" y="6274067"/>
            <a:ext cx="211336" cy="264200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5718963" y="6233476"/>
            <a:ext cx="1957388" cy="24467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9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Impacto Social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E05D9F68-10E9-92F8-58BC-CACF4A9DA0C0}"/>
              </a:ext>
            </a:extLst>
          </p:cNvPr>
          <p:cNvSpPr txBox="1"/>
          <p:nvPr/>
        </p:nvSpPr>
        <p:spPr>
          <a:xfrm>
            <a:off x="5028188" y="2050039"/>
            <a:ext cx="74816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Modelos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podem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perpetuar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ou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amplificar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vieses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presentes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nos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dados de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treino</a:t>
            </a:r>
            <a:endParaRPr lang="pt-BR"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FF57D7F3-3BB5-866E-3970-0C27B022C442}"/>
              </a:ext>
            </a:extLst>
          </p:cNvPr>
          <p:cNvSpPr txBox="1"/>
          <p:nvPr/>
        </p:nvSpPr>
        <p:spPr>
          <a:xfrm>
            <a:off x="5133856" y="3670543"/>
            <a:ext cx="772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Uso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responsável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dados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sensíveis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e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proteção</a:t>
            </a:r>
            <a:r>
              <a:rPr lang="en-US" sz="1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contra </a:t>
            </a:r>
            <a:r>
              <a:rPr lang="en-US" sz="18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ataques</a:t>
            </a:r>
            <a:endParaRPr lang="pt-BR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B290C664-B21F-1F5A-26FA-AC8776A211A4}"/>
              </a:ext>
            </a:extLst>
          </p:cNvPr>
          <p:cNvSpPr txBox="1"/>
          <p:nvPr/>
        </p:nvSpPr>
        <p:spPr>
          <a:xfrm>
            <a:off x="5113333" y="5176911"/>
            <a:ext cx="749156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dificuldade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entender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as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decisões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modelos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complexos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("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caixa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preta").</a:t>
            </a:r>
            <a:endParaRPr lang="pt-BR" sz="2000" dirty="0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05DD94B7-6F3E-5098-4A1F-43723F1921A3}"/>
              </a:ext>
            </a:extLst>
          </p:cNvPr>
          <p:cNvSpPr txBox="1"/>
          <p:nvPr/>
        </p:nvSpPr>
        <p:spPr>
          <a:xfrm>
            <a:off x="5163345" y="6729680"/>
            <a:ext cx="7346517" cy="6052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just">
              <a:lnSpc>
                <a:spcPts val="1950"/>
              </a:lnSpc>
              <a:buNone/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Automação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seus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efeitos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no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emprego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,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responsabilidade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erros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ML.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42361" y="426005"/>
            <a:ext cx="12294249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Contexto: 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IA</a:t>
            </a: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, ML e Ciência de Dados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1515096" y="1748235"/>
            <a:ext cx="5574534" cy="14762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567416" y="1894901"/>
            <a:ext cx="5522214" cy="132721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Inteligência Artificial (IA)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50" b="1" dirty="0">
              <a:solidFill>
                <a:srgbClr val="000000"/>
              </a:solidFill>
              <a:latin typeface="Arial" panose="020B0604020202020204" pitchFamily="34" charset="0"/>
              <a:ea typeface="Nunito Sans Bold" pitchFamily="34" charset="-122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Campo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amplo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de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tornar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máquinas</a:t>
            </a:r>
            <a:endParaRPr lang="en-US" sz="2000" b="1" dirty="0">
              <a:solidFill>
                <a:srgbClr val="000000"/>
              </a:solidFill>
              <a:latin typeface="Arial" panose="020B0604020202020204" pitchFamily="34" charset="0"/>
              <a:ea typeface="Inter Bold" pitchFamily="34" charset="-122"/>
              <a:cs typeface="Arial" panose="020B0604020202020204" pitchFamily="34" charset="0"/>
            </a:endParaRPr>
          </a:p>
          <a:p>
            <a:pPr algn="just">
              <a:lnSpc>
                <a:spcPts val="2400"/>
              </a:lnSpc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“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inteligentes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”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999768" y="4873823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7287934" y="1745856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7387113" y="1894901"/>
            <a:ext cx="6323052" cy="13372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Aprendizado de Máquina (ML)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5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Subcampo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da IA,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máquinas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aprendem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com dados </a:t>
            </a: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sem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programação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explícita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7620357" y="4873823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515096" y="3899972"/>
            <a:ext cx="5601799" cy="14762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1594682" y="4151467"/>
            <a:ext cx="5574536" cy="1352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Deep Learning (DL)</a:t>
            </a:r>
          </a:p>
          <a:p>
            <a:pPr marL="0" indent="0" algn="l">
              <a:lnSpc>
                <a:spcPts val="2400"/>
              </a:lnSpc>
              <a:buNone/>
            </a:pPr>
            <a:endParaRPr lang="en-US" sz="195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Subcampo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do ML,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usando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redes </a:t>
            </a: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neurais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</a:t>
            </a:r>
          </a:p>
          <a:p>
            <a:pPr>
              <a:lnSpc>
                <a:spcPts val="2400"/>
              </a:lnSpc>
            </a:pPr>
            <a:r>
              <a:rPr lang="en-US" sz="2000" b="1" dirty="0" err="1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profundas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.</a:t>
            </a:r>
            <a:endParaRPr lang="en-US" sz="2000" dirty="0">
              <a:latin typeface="Arial" panose="020B0604020202020204" pitchFamily="34" charset="0"/>
            </a:endParaRPr>
          </a:p>
          <a:p>
            <a:pPr marL="0" indent="0" algn="l">
              <a:lnSpc>
                <a:spcPts val="2400"/>
              </a:lnSpc>
              <a:buNone/>
            </a:pP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3" name="Shape 10"/>
          <p:cNvSpPr/>
          <p:nvPr/>
        </p:nvSpPr>
        <p:spPr>
          <a:xfrm>
            <a:off x="7315200" y="3921885"/>
            <a:ext cx="6422231" cy="1476256"/>
          </a:xfrm>
          <a:prstGeom prst="roundRect">
            <a:avLst>
              <a:gd name="adj" fmla="val 5647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7521178" y="4127863"/>
            <a:ext cx="257960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Ciência de Dados (CD)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7521178" y="4557084"/>
            <a:ext cx="60102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Área multidisciplinar que usa ML para extrair conhecimento e insights dos dados.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2975" y="1323022"/>
            <a:ext cx="4460273" cy="5481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1482559" y="481326"/>
            <a:ext cx="8498723" cy="50851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 Que é Aprendizado de </a:t>
            </a:r>
            <a:r>
              <a:rPr lang="en-US" sz="3600" b="1" dirty="0" err="1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Máquina</a:t>
            </a: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?</a:t>
            </a:r>
            <a:endParaRPr lang="en-US" sz="3600" dirty="0">
              <a:latin typeface="Arial" panose="020B0604020202020204" pitchFamily="34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1091446" y="1323023"/>
            <a:ext cx="7258764" cy="13251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8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"Um campo de estudo que dá aos computadores a capacidade de aprender sem serem explicitamente programados."</a:t>
            </a:r>
            <a:endParaRPr lang="en-US" sz="2800" dirty="0">
              <a:latin typeface="Arial" panose="020B0604020202020204" pitchFamily="34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793789" y="1261430"/>
            <a:ext cx="168111" cy="1386767"/>
          </a:xfrm>
          <a:prstGeom prst="rect">
            <a:avLst/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89" y="2691535"/>
            <a:ext cx="7556421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r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— Arthur Samuel, 1959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50011" y="3607082"/>
            <a:ext cx="7556421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Essência: Máquinas identificam padrões em dados para fazer previsões ou decisões, melhorando com a experiência.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961900" y="5269833"/>
            <a:ext cx="2855119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Programação Tradicional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961900" y="577834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Regras +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Dados</a:t>
            </a: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→ Respostas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961900" y="6274483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Você diz "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como</a:t>
            </a: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".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89784" y="5269833"/>
            <a:ext cx="2868216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240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Aprendizado</a:t>
            </a:r>
            <a:r>
              <a:rPr lang="en-US" sz="1950" b="1" dirty="0">
                <a:solidFill>
                  <a:srgbClr val="00218A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 de Máquina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4989784" y="5778349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Dados + 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Respostas</a:t>
            </a: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→ Regras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4989784" y="6249144"/>
            <a:ext cx="3536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 máquina descobre "como".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98022" y="452080"/>
            <a:ext cx="12195096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Por</a:t>
            </a: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 Que o ML Está em Alta Agora?</a:t>
            </a:r>
            <a:endParaRPr lang="en-US" sz="3900" dirty="0">
              <a:latin typeface="Arial" panose="020B0604020202020204" pitchFamily="34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735" y="1623245"/>
            <a:ext cx="496133" cy="496133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410735" y="23673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Dados (Big Data)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1410735" y="2796606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Volume, Velocidade e Variedade de dados disponíveis.</a:t>
            </a:r>
            <a:endParaRPr lang="en-US" sz="1550" dirty="0">
              <a:latin typeface="Arial" panose="020B0604020202020204" pitchFamily="34" charset="0"/>
            </a:endParaRPr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6089" y="1623245"/>
            <a:ext cx="496133" cy="49613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8056089" y="236738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Hardware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8056089" y="2796606"/>
            <a:ext cx="639746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Poder de processamento acessível (GPUs, TPUs).</a:t>
            </a:r>
            <a:endParaRPr lang="en-US" sz="1550" dirty="0">
              <a:latin typeface="Arial" panose="020B0604020202020204" pitchFamily="34" charset="0"/>
            </a:endParaRPr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0735" y="3510981"/>
            <a:ext cx="496133" cy="496133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410735" y="425512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Algoritmos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1" name="Text 6"/>
          <p:cNvSpPr/>
          <p:nvPr/>
        </p:nvSpPr>
        <p:spPr>
          <a:xfrm>
            <a:off x="1410735" y="4684342"/>
            <a:ext cx="6397347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Avanços e sofisticação das técnicas de ML.</a:t>
            </a:r>
            <a:endParaRPr lang="en-US" sz="1550" dirty="0">
              <a:latin typeface="Arial" panose="020B0604020202020204" pitchFamily="34" charset="0"/>
            </a:endParaRPr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56089" y="3510981"/>
            <a:ext cx="496133" cy="496133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8056089" y="4255121"/>
            <a:ext cx="2580084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Software/Ferramentas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4" name="Text 8"/>
          <p:cNvSpPr/>
          <p:nvPr/>
        </p:nvSpPr>
        <p:spPr>
          <a:xfrm>
            <a:off x="8056089" y="4684342"/>
            <a:ext cx="5825164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Bibliotecas e frameworks de código aberto (Python, R, TensorFlow, PyTorch).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5" name="Text 9"/>
          <p:cNvSpPr/>
          <p:nvPr/>
        </p:nvSpPr>
        <p:spPr>
          <a:xfrm>
            <a:off x="1658802" y="6135475"/>
            <a:ext cx="11836862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Estes quatro pilares criaram o ambiente perfeito para o crescimento exponencial do ML nos últimos anos.</a:t>
            </a:r>
            <a:endParaRPr lang="en-US" sz="200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631072" y="456344"/>
            <a:ext cx="12134375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Onde o ML Impacta Nossas Vidas?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22627" y="2046446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sz="2000" dirty="0">
              <a:latin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943845" y="2267665"/>
            <a:ext cx="3263622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Recomendação de Conteúdo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43845" y="26968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Streaming (Netflix, Spotify)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6" name="Shape 4"/>
          <p:cNvSpPr/>
          <p:nvPr/>
        </p:nvSpPr>
        <p:spPr>
          <a:xfrm>
            <a:off x="7343216" y="2046446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564434" y="2267665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Assistentes de Voz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7564434" y="2696885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Siri, Alexa, Google Assistant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9" name="Shape 7"/>
          <p:cNvSpPr/>
          <p:nvPr/>
        </p:nvSpPr>
        <p:spPr>
          <a:xfrm>
            <a:off x="722627" y="3434001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943845" y="3655219"/>
            <a:ext cx="36400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Reconhecimento Facial/Imagem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943845" y="408443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Smartphones, segurança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2" name="Shape 10"/>
          <p:cNvSpPr/>
          <p:nvPr/>
        </p:nvSpPr>
        <p:spPr>
          <a:xfrm>
            <a:off x="7343216" y="3434001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7564434" y="3655219"/>
            <a:ext cx="422910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Filtro de Spam e Detecção de Fraude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7564434" y="4084439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E-mail, transações bancárias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5" name="Shape 13"/>
          <p:cNvSpPr/>
          <p:nvPr/>
        </p:nvSpPr>
        <p:spPr>
          <a:xfrm>
            <a:off x="722627" y="4821555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943845" y="50427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Saúde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943845" y="547199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Diagnóstico, descoberta de medicamentos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8" name="Shape 16"/>
          <p:cNvSpPr/>
          <p:nvPr/>
        </p:nvSpPr>
        <p:spPr>
          <a:xfrm>
            <a:off x="7343216" y="4821555"/>
            <a:ext cx="6422231" cy="1189196"/>
          </a:xfrm>
          <a:prstGeom prst="roundRect">
            <a:avLst>
              <a:gd name="adj" fmla="val 7010"/>
            </a:avLst>
          </a:prstGeom>
          <a:solidFill>
            <a:srgbClr val="FFFFFF"/>
          </a:solidFill>
          <a:ln w="2286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7564434" y="5042773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Transporte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20" name="Text 18"/>
          <p:cNvSpPr/>
          <p:nvPr/>
        </p:nvSpPr>
        <p:spPr>
          <a:xfrm>
            <a:off x="7564434" y="5471994"/>
            <a:ext cx="597979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Carros autônomos</a:t>
            </a:r>
            <a:endParaRPr lang="en-US" sz="155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11967" y="426523"/>
            <a:ext cx="12435387" cy="6200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Características Essenciais do ML</a:t>
            </a:r>
            <a:endParaRPr lang="en-US" sz="3900" dirty="0">
              <a:latin typeface="Arial" panose="020B0604020202020204" pitchFamily="34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92909" y="1948993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4" name="Shape 2"/>
          <p:cNvSpPr/>
          <p:nvPr/>
        </p:nvSpPr>
        <p:spPr>
          <a:xfrm>
            <a:off x="1098887" y="215497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2598" y="2285106"/>
            <a:ext cx="267891" cy="334923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98887" y="29486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Aprender com Dados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1098887" y="3377862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Necessidade de grandes volumes de dados relevantes.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5306556" y="1948993"/>
            <a:ext cx="4215408" cy="2269927"/>
          </a:xfrm>
          <a:prstGeom prst="roundRect">
            <a:avLst>
              <a:gd name="adj" fmla="val 367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9" name="Shape 6"/>
          <p:cNvSpPr/>
          <p:nvPr/>
        </p:nvSpPr>
        <p:spPr>
          <a:xfrm>
            <a:off x="5512534" y="215497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6245" y="2285106"/>
            <a:ext cx="267891" cy="334923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5512534" y="29486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Reconhecer Padrões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5512534" y="3377862"/>
            <a:ext cx="3803452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Capacidade de identificar relações e estruturas nos dados.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9720322" y="1948993"/>
            <a:ext cx="4215289" cy="2269927"/>
          </a:xfrm>
          <a:prstGeom prst="roundRect">
            <a:avLst>
              <a:gd name="adj" fmla="val 3672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4" name="Shape 10"/>
          <p:cNvSpPr/>
          <p:nvPr/>
        </p:nvSpPr>
        <p:spPr>
          <a:xfrm>
            <a:off x="9926300" y="2154971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0011" y="2285106"/>
            <a:ext cx="267891" cy="334923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926300" y="2948641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Generalizar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926300" y="3377862"/>
            <a:ext cx="3803333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Aplicar o conhecimento aprendido a novos dados não vistos.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892909" y="4417277"/>
            <a:ext cx="6422112" cy="1952387"/>
          </a:xfrm>
          <a:prstGeom prst="roundRect">
            <a:avLst>
              <a:gd name="adj" fmla="val 427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9" name="Shape 14"/>
          <p:cNvSpPr/>
          <p:nvPr/>
        </p:nvSpPr>
        <p:spPr>
          <a:xfrm>
            <a:off x="1098887" y="462325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2598" y="4753391"/>
            <a:ext cx="267891" cy="334923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1098887" y="54169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Adaptar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1098887" y="5846146"/>
            <a:ext cx="6010156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Melhorar o desempenho com novos dados ou feedback.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513379" y="4417277"/>
            <a:ext cx="6422231" cy="1952387"/>
          </a:xfrm>
          <a:prstGeom prst="roundRect">
            <a:avLst>
              <a:gd name="adj" fmla="val 4270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24" name="Shape 18"/>
          <p:cNvSpPr/>
          <p:nvPr/>
        </p:nvSpPr>
        <p:spPr>
          <a:xfrm>
            <a:off x="7719357" y="4623255"/>
            <a:ext cx="595313" cy="595313"/>
          </a:xfrm>
          <a:prstGeom prst="roundRect">
            <a:avLst>
              <a:gd name="adj" fmla="val 15358451"/>
            </a:avLst>
          </a:prstGeom>
          <a:solidFill>
            <a:srgbClr val="00218A"/>
          </a:solidFill>
          <a:ln/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3068" y="4753391"/>
            <a:ext cx="267891" cy="334923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7719357" y="5416926"/>
            <a:ext cx="2480905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Automatizar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7719357" y="5846146"/>
            <a:ext cx="6010275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Reduzir a necessidade de intervenção humana em tarefas.</a:t>
            </a:r>
            <a:endParaRPr lang="en-US" sz="155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1575412" y="418641"/>
            <a:ext cx="12283807" cy="84398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6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Os 3 Principais Tipos de Aprendizado de Máquina</a:t>
            </a:r>
            <a:endParaRPr lang="en-US" sz="3600" dirty="0">
              <a:latin typeface="Arial" panose="020B0604020202020204" pitchFamily="34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2776826" y="2328386"/>
            <a:ext cx="3679031" cy="1786414"/>
          </a:xfrm>
          <a:prstGeom prst="roundRect">
            <a:avLst>
              <a:gd name="adj" fmla="val 2666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2982804" y="2534364"/>
            <a:ext cx="326707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1. Aprendizado Supervisionado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2982804" y="3273742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Aprender com exemplos rotulados.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7" name="Shape 4"/>
          <p:cNvSpPr/>
          <p:nvPr/>
        </p:nvSpPr>
        <p:spPr>
          <a:xfrm>
            <a:off x="6654215" y="2328386"/>
            <a:ext cx="3679031" cy="1786414"/>
          </a:xfrm>
          <a:prstGeom prst="roundRect">
            <a:avLst>
              <a:gd name="adj" fmla="val 26665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6860193" y="2534364"/>
            <a:ext cx="3267075" cy="6203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2. Aprendizado Não Supervisionado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860193" y="3273742"/>
            <a:ext cx="3267075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Encontrar padrões em dados sem rótulos.</a:t>
            </a:r>
            <a:endParaRPr lang="en-US" sz="1550" dirty="0">
              <a:latin typeface="Arial" panose="020B0604020202020204" pitchFamily="34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2776826" y="4313157"/>
            <a:ext cx="7556421" cy="1158716"/>
          </a:xfrm>
          <a:prstGeom prst="roundRect">
            <a:avLst>
              <a:gd name="adj" fmla="val 41109"/>
            </a:avLst>
          </a:prstGeom>
          <a:solidFill>
            <a:srgbClr val="CCD8FF"/>
          </a:solidFill>
          <a:ln w="7620">
            <a:solidFill>
              <a:srgbClr val="B2BEE5"/>
            </a:solidFill>
            <a:prstDash val="solid"/>
          </a:ln>
        </p:spPr>
        <p:txBody>
          <a:bodyPr/>
          <a:lstStyle/>
          <a:p>
            <a:endParaRPr lang="pt-BR" dirty="0">
              <a:latin typeface="Arial" panose="020B0604020202020204" pitchFamily="34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2982804" y="4519136"/>
            <a:ext cx="314729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3. Aprendizado por Reforço</a:t>
            </a:r>
            <a:endParaRPr lang="en-US" sz="1950" dirty="0">
              <a:latin typeface="Arial" panose="020B0604020202020204" pitchFamily="34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2982804" y="4948356"/>
            <a:ext cx="7144464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Aprender através de tentativa e erro, com recompensas.</a:t>
            </a:r>
            <a:endParaRPr lang="en-US" sz="1550" dirty="0">
              <a:latin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564394" y="514350"/>
            <a:ext cx="12325557" cy="5843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Aprendizado Supervisionado: Aprender com Exemplos</a:t>
            </a:r>
            <a:endParaRPr lang="en-US" sz="3650" dirty="0">
              <a:latin typeface="Arial" panose="020B0604020202020204" pitchFamily="34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48070" y="1547455"/>
            <a:ext cx="6339007" cy="89761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just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Conceito: O modelo aprende a mapear entradas para saídas, com base em um conjunto de dados onde as "respostas" (rótulos) já são conhecidas.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670952" y="2851836"/>
            <a:ext cx="6644248" cy="2992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Objetivo: Prever o rótulo para novos dados não vistos.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48070" y="3598889"/>
            <a:ext cx="2338030" cy="29229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2400" b="1" dirty="0">
                <a:solidFill>
                  <a:srgbClr val="000000"/>
                </a:solidFill>
                <a:latin typeface="Arial" panose="020B0604020202020204" pitchFamily="34" charset="0"/>
                <a:ea typeface="Nunito Sans Bold" pitchFamily="34" charset="-122"/>
                <a:cs typeface="Arial" panose="020B0604020202020204" pitchFamily="34" charset="0"/>
              </a:rPr>
              <a:t>Tipos de Problemas:</a:t>
            </a:r>
            <a:endParaRPr lang="en-US" sz="2400" dirty="0">
              <a:latin typeface="Arial" panose="020B0604020202020204" pitchFamily="34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48070" y="4078116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Regressão: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Prever um valor contínuo (ex: preço de casas, temperatura).</a:t>
            </a:r>
            <a:endParaRPr lang="en-US" sz="2000" dirty="0">
              <a:latin typeface="Arial" panose="020B0604020202020204" pitchFamily="34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740449" y="5149514"/>
            <a:ext cx="6339007" cy="5984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2350"/>
              </a:lnSpc>
              <a:buSzPct val="100000"/>
              <a:buChar char="•"/>
            </a:pPr>
            <a:r>
              <a:rPr lang="en-US" sz="2000" b="1" dirty="0">
                <a:solidFill>
                  <a:srgbClr val="00218A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Classificação:</a:t>
            </a:r>
            <a:r>
              <a:rPr lang="en-US" sz="2000" b="1" dirty="0">
                <a:solidFill>
                  <a:srgbClr val="000000"/>
                </a:solidFill>
                <a:latin typeface="Arial" panose="020B0604020202020204" pitchFamily="34" charset="0"/>
                <a:ea typeface="Inter Bold" pitchFamily="34" charset="-122"/>
                <a:cs typeface="Arial" panose="020B0604020202020204" pitchFamily="34" charset="0"/>
              </a:rPr>
              <a:t> Prever uma categoria discreta (ex: spam/não-spam, doença/saudável).</a:t>
            </a:r>
            <a:endParaRPr lang="en-US" sz="2000" dirty="0">
              <a:latin typeface="Arial" panose="020B0604020202020204" pitchFamily="34" charset="0"/>
            </a:endParaRPr>
          </a:p>
        </p:txBody>
      </p:sp>
      <p:pic>
        <p:nvPicPr>
          <p:cNvPr id="8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0944" y="1589604"/>
            <a:ext cx="6339007" cy="602305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418</TotalTime>
  <Words>1867</Words>
  <Application>Microsoft Office PowerPoint</Application>
  <PresentationFormat>Personalizar</PresentationFormat>
  <Paragraphs>245</Paragraphs>
  <Slides>25</Slides>
  <Notes>24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2" baseType="lpstr">
      <vt:lpstr>Nunito Sans Bold</vt:lpstr>
      <vt:lpstr>Arial</vt:lpstr>
      <vt:lpstr>Aptos</vt:lpstr>
      <vt:lpstr>Symbol</vt:lpstr>
      <vt:lpstr>Courier New</vt:lpstr>
      <vt:lpstr>1_Personalizar design</vt:lpstr>
      <vt:lpstr>2_Personalizar design</vt:lpstr>
      <vt:lpstr>Aprendizado de Máquina: Desvendando o Coração da Inteligência Artificial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FACULDADE</dc:creator>
  <cp:lastModifiedBy>Fernando Calabria</cp:lastModifiedBy>
  <cp:revision>4</cp:revision>
  <dcterms:created xsi:type="dcterms:W3CDTF">2025-08-25T21:20:36Z</dcterms:created>
  <dcterms:modified xsi:type="dcterms:W3CDTF">2025-09-07T16:35:28Z</dcterms:modified>
</cp:coreProperties>
</file>